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77" r:id="rId3"/>
  </p:sldMasterIdLst>
  <p:notesMasterIdLst>
    <p:notesMasterId r:id="rId45"/>
  </p:notesMasterIdLst>
  <p:sldIdLst>
    <p:sldId id="257" r:id="rId4"/>
    <p:sldId id="356" r:id="rId5"/>
    <p:sldId id="341" r:id="rId6"/>
    <p:sldId id="263" r:id="rId7"/>
    <p:sldId id="323" r:id="rId8"/>
    <p:sldId id="345" r:id="rId9"/>
    <p:sldId id="335" r:id="rId10"/>
    <p:sldId id="334" r:id="rId11"/>
    <p:sldId id="268" r:id="rId12"/>
    <p:sldId id="312" r:id="rId13"/>
    <p:sldId id="355" r:id="rId14"/>
    <p:sldId id="278" r:id="rId15"/>
    <p:sldId id="279" r:id="rId16"/>
    <p:sldId id="281" r:id="rId17"/>
    <p:sldId id="286" r:id="rId18"/>
    <p:sldId id="287" r:id="rId19"/>
    <p:sldId id="327" r:id="rId20"/>
    <p:sldId id="291" r:id="rId21"/>
    <p:sldId id="292" r:id="rId22"/>
    <p:sldId id="313" r:id="rId23"/>
    <p:sldId id="309" r:id="rId24"/>
    <p:sldId id="305" r:id="rId25"/>
    <p:sldId id="304" r:id="rId26"/>
    <p:sldId id="316" r:id="rId27"/>
    <p:sldId id="353" r:id="rId28"/>
    <p:sldId id="354" r:id="rId29"/>
    <p:sldId id="319" r:id="rId30"/>
    <p:sldId id="318" r:id="rId31"/>
    <p:sldId id="320" r:id="rId32"/>
    <p:sldId id="326" r:id="rId33"/>
    <p:sldId id="330" r:id="rId34"/>
    <p:sldId id="346" r:id="rId35"/>
    <p:sldId id="331" r:id="rId36"/>
    <p:sldId id="347" r:id="rId37"/>
    <p:sldId id="321" r:id="rId38"/>
    <p:sldId id="348" r:id="rId39"/>
    <p:sldId id="325" r:id="rId40"/>
    <p:sldId id="339" r:id="rId41"/>
    <p:sldId id="340" r:id="rId42"/>
    <p:sldId id="332" r:id="rId43"/>
    <p:sldId id="30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78219" autoAdjust="0"/>
  </p:normalViewPr>
  <p:slideViewPr>
    <p:cSldViewPr snapToGrid="0">
      <p:cViewPr varScale="1">
        <p:scale>
          <a:sx n="69" d="100"/>
          <a:sy n="69" d="100"/>
        </p:scale>
        <p:origin x="27" y="9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209016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20</a:t>
            </a:fld>
            <a:endParaRPr lang="en-US"/>
          </a:p>
        </p:txBody>
      </p:sp>
    </p:spTree>
    <p:extLst>
      <p:ext uri="{BB962C8B-B14F-4D97-AF65-F5344CB8AC3E}">
        <p14:creationId xmlns:p14="http://schemas.microsoft.com/office/powerpoint/2010/main" val="3058464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37</a:t>
            </a:fld>
            <a:endParaRPr lang="en-US"/>
          </a:p>
        </p:txBody>
      </p:sp>
    </p:spTree>
    <p:extLst>
      <p:ext uri="{BB962C8B-B14F-4D97-AF65-F5344CB8AC3E}">
        <p14:creationId xmlns:p14="http://schemas.microsoft.com/office/powerpoint/2010/main" val="368320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38</a:t>
            </a:fld>
            <a:endParaRPr lang="en-US"/>
          </a:p>
        </p:txBody>
      </p:sp>
    </p:spTree>
    <p:extLst>
      <p:ext uri="{BB962C8B-B14F-4D97-AF65-F5344CB8AC3E}">
        <p14:creationId xmlns:p14="http://schemas.microsoft.com/office/powerpoint/2010/main" val="365647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18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39</a:t>
            </a:fld>
            <a:endParaRPr lang="en-US"/>
          </a:p>
        </p:txBody>
      </p:sp>
    </p:spTree>
    <p:extLst>
      <p:ext uri="{BB962C8B-B14F-4D97-AF65-F5344CB8AC3E}">
        <p14:creationId xmlns:p14="http://schemas.microsoft.com/office/powerpoint/2010/main" val="179846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2809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3065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709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18474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8.tmp"/><Relationship Id="rId5" Type="http://schemas.openxmlformats.org/officeDocument/2006/relationships/image" Target="../media/image13.tmp"/><Relationship Id="rId4" Type="http://schemas.openxmlformats.org/officeDocument/2006/relationships/image" Target="../media/image22.tm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hyperlink" Target="nodejs.org/en/downloads"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“Out of the Box Machine Learning”</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a:t>
            </a:r>
            <a:r>
              <a:rPr lang="en-US" sz="3200" spc="-100" dirty="0" err="1">
                <a:solidFill>
                  <a:schemeClr val="bg1"/>
                </a:solidFill>
                <a:latin typeface="Adobe Heiti Std R" panose="020B0400000000000000" pitchFamily="34" charset="-128"/>
                <a:ea typeface="Adobe Heiti Std R" panose="020B0400000000000000" pitchFamily="34" charset="-128"/>
              </a:rPr>
              <a:t>Cocchi</a:t>
            </a:r>
            <a:r>
              <a:rPr lang="en-US" sz="3200" spc="-100" dirty="0">
                <a:solidFill>
                  <a:schemeClr val="bg1"/>
                </a:solidFill>
                <a:latin typeface="Adobe Heiti Std R" panose="020B0400000000000000" pitchFamily="34" charset="-128"/>
                <a:ea typeface="Adobe Heiti Std R" panose="020B0400000000000000" pitchFamily="34" charset="-128"/>
              </a:rPr>
              <a:t> </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98668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308274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178833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3" name="Picture 2"/>
          <p:cNvPicPr>
            <a:picLocks noChangeAspect="1"/>
          </p:cNvPicPr>
          <p:nvPr/>
        </p:nvPicPr>
        <p:blipFill>
          <a:blip r:embed="rId4"/>
          <a:stretch>
            <a:fillRect/>
          </a:stretch>
        </p:blipFill>
        <p:spPr>
          <a:xfrm>
            <a:off x="85026" y="0"/>
            <a:ext cx="7144512" cy="6858000"/>
          </a:xfrm>
          <a:prstGeom prst="rect">
            <a:avLst/>
          </a:prstGeom>
        </p:spPr>
      </p:pic>
    </p:spTree>
    <p:extLst>
      <p:ext uri="{BB962C8B-B14F-4D97-AF65-F5344CB8AC3E}">
        <p14:creationId xmlns:p14="http://schemas.microsoft.com/office/powerpoint/2010/main" val="125368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Node.js </a:t>
            </a:r>
            <a:br>
              <a:rPr lang="en-US" dirty="0"/>
            </a:br>
            <a:endParaRPr lang="en-US" dirty="0"/>
          </a:p>
        </p:txBody>
      </p:sp>
      <p:sp>
        <p:nvSpPr>
          <p:cNvPr id="2" name="TextBox 1"/>
          <p:cNvSpPr txBox="1"/>
          <p:nvPr/>
        </p:nvSpPr>
        <p:spPr>
          <a:xfrm>
            <a:off x="5025298" y="1344246"/>
            <a:ext cx="6619625" cy="4156010"/>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Not a programming language!</a:t>
            </a:r>
          </a:p>
          <a:p>
            <a:pPr>
              <a:lnSpc>
                <a:spcPct val="90000"/>
              </a:lnSpc>
              <a:spcAft>
                <a:spcPts val="600"/>
              </a:spcAft>
            </a:pPr>
            <a:r>
              <a:rPr lang="en-US" sz="3137" dirty="0">
                <a:gradFill>
                  <a:gsLst>
                    <a:gs pos="1250">
                      <a:schemeClr val="tx1"/>
                    </a:gs>
                    <a:gs pos="100000">
                      <a:schemeClr val="tx1"/>
                    </a:gs>
                  </a:gsLst>
                  <a:lin ang="5400000" scaled="0"/>
                </a:gradFill>
                <a:latin typeface="+mj-lt"/>
              </a:rPr>
              <a:t>Not a framework!</a:t>
            </a:r>
          </a:p>
          <a:p>
            <a:pPr>
              <a:lnSpc>
                <a:spcPct val="90000"/>
              </a:lnSpc>
              <a:spcAft>
                <a:spcPts val="600"/>
              </a:spcAft>
            </a:pPr>
            <a:endParaRPr lang="en-US" sz="3137" dirty="0">
              <a:gradFill>
                <a:gsLst>
                  <a:gs pos="1250">
                    <a:schemeClr val="tx1"/>
                  </a:gs>
                  <a:gs pos="100000">
                    <a:schemeClr val="tx1"/>
                  </a:gs>
                </a:gsLst>
                <a:lin ang="5400000" scaled="0"/>
              </a:gradFill>
              <a:latin typeface="+mj-lt"/>
            </a:endParaRPr>
          </a:p>
          <a:p>
            <a:pPr>
              <a:lnSpc>
                <a:spcPct val="90000"/>
              </a:lnSpc>
              <a:spcAft>
                <a:spcPts val="600"/>
              </a:spcAft>
            </a:pPr>
            <a:r>
              <a:rPr lang="en-US" sz="3137" dirty="0">
                <a:gradFill>
                  <a:gsLst>
                    <a:gs pos="1250">
                      <a:schemeClr val="tx1"/>
                    </a:gs>
                    <a:gs pos="100000">
                      <a:schemeClr val="tx1"/>
                    </a:gs>
                  </a:gsLst>
                  <a:lin ang="5400000" scaled="0"/>
                </a:gradFill>
                <a:latin typeface="+mj-lt"/>
              </a:rPr>
              <a:t>Runtime environment for building server side applications</a:t>
            </a:r>
          </a:p>
          <a:p>
            <a:pPr>
              <a:lnSpc>
                <a:spcPct val="90000"/>
              </a:lnSpc>
              <a:spcAft>
                <a:spcPts val="600"/>
              </a:spcAft>
            </a:pPr>
            <a:r>
              <a:rPr lang="en-US" sz="3137" dirty="0">
                <a:gradFill>
                  <a:gsLst>
                    <a:gs pos="1250">
                      <a:schemeClr val="tx1"/>
                    </a:gs>
                    <a:gs pos="100000">
                      <a:schemeClr val="tx1"/>
                    </a:gs>
                  </a:gsLst>
                  <a:lin ang="5400000" scaled="0"/>
                </a:gradFill>
                <a:latin typeface="+mj-lt"/>
              </a:rPr>
              <a:t>Large ecosystem of open source libraries or “packages”</a:t>
            </a:r>
          </a:p>
          <a:p>
            <a:pPr>
              <a:lnSpc>
                <a:spcPct val="90000"/>
              </a:lnSpc>
              <a:spcAft>
                <a:spcPts val="600"/>
              </a:spcAft>
            </a:pPr>
            <a:r>
              <a:rPr lang="en-US" sz="3137" dirty="0">
                <a:gradFill>
                  <a:gsLst>
                    <a:gs pos="1250">
                      <a:schemeClr val="tx1"/>
                    </a:gs>
                    <a:gs pos="100000">
                      <a:schemeClr val="tx1"/>
                    </a:gs>
                  </a:gsLst>
                  <a:lin ang="5400000" scaled="0"/>
                </a:gradFill>
                <a:latin typeface="+mj-lt"/>
              </a:rPr>
              <a:t>   Node Package Manager (NPM)</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Express.js </a:t>
            </a:r>
            <a:br>
              <a:rPr lang="en-US" dirty="0"/>
            </a:br>
            <a:endParaRPr lang="en-US" dirty="0"/>
          </a:p>
        </p:txBody>
      </p:sp>
      <p:sp>
        <p:nvSpPr>
          <p:cNvPr id="2" name="TextBox 1"/>
          <p:cNvSpPr txBox="1"/>
          <p:nvPr/>
        </p:nvSpPr>
        <p:spPr>
          <a:xfrm>
            <a:off x="5025297" y="1336431"/>
            <a:ext cx="6752487" cy="2110321"/>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Lightweight web application framework for Node</a:t>
            </a:r>
          </a:p>
          <a:p>
            <a:pPr>
              <a:lnSpc>
                <a:spcPct val="90000"/>
              </a:lnSpc>
              <a:spcAft>
                <a:spcPts val="600"/>
              </a:spcAft>
            </a:pPr>
            <a:r>
              <a:rPr lang="en-US" sz="3137" dirty="0">
                <a:gradFill>
                  <a:gsLst>
                    <a:gs pos="1250">
                      <a:schemeClr val="tx1"/>
                    </a:gs>
                    <a:gs pos="100000">
                      <a:schemeClr val="tx1"/>
                    </a:gs>
                  </a:gsLst>
                  <a:lin ang="5400000" scaled="0"/>
                </a:gradFill>
                <a:latin typeface="+mj-lt"/>
              </a:rPr>
              <a:t>Helps manage your code architecture, requests, and routing</a:t>
            </a:r>
          </a:p>
        </p:txBody>
      </p:sp>
    </p:spTree>
    <p:extLst>
      <p:ext uri="{BB962C8B-B14F-4D97-AF65-F5344CB8AC3E}">
        <p14:creationId xmlns:p14="http://schemas.microsoft.com/office/powerpoint/2010/main" val="291951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Pug </a:t>
            </a:r>
            <a:br>
              <a:rPr lang="en-US" dirty="0"/>
            </a:br>
            <a:endParaRPr lang="en-US" dirty="0"/>
          </a:p>
        </p:txBody>
      </p:sp>
      <p:sp>
        <p:nvSpPr>
          <p:cNvPr id="2" name="TextBox 1"/>
          <p:cNvSpPr txBox="1"/>
          <p:nvPr/>
        </p:nvSpPr>
        <p:spPr>
          <a:xfrm>
            <a:off x="5025298" y="1336431"/>
            <a:ext cx="6291385" cy="2698687"/>
          </a:xfrm>
          <a:prstGeom prst="rect">
            <a:avLst/>
          </a:prstGeom>
          <a:noFill/>
        </p:spPr>
        <p:txBody>
          <a:bodyPr wrap="square" lIns="182880" tIns="146304" rIns="182880" bIns="146304" rtlCol="0">
            <a:spAutoFit/>
          </a:bodyPr>
          <a:lstStyle/>
          <a:p>
            <a:pPr>
              <a:lnSpc>
                <a:spcPct val="90000"/>
              </a:lnSpc>
              <a:spcAft>
                <a:spcPts val="600"/>
              </a:spcAft>
            </a:pPr>
            <a:r>
              <a:rPr lang="en-US" sz="3137" dirty="0">
                <a:gradFill>
                  <a:gsLst>
                    <a:gs pos="1250">
                      <a:schemeClr val="tx1"/>
                    </a:gs>
                    <a:gs pos="100000">
                      <a:schemeClr val="tx1"/>
                    </a:gs>
                  </a:gsLst>
                  <a:lin ang="5400000" scaled="0"/>
                </a:gradFill>
                <a:latin typeface="+mj-lt"/>
              </a:rPr>
              <a:t>Template engine for Express</a:t>
            </a:r>
          </a:p>
          <a:p>
            <a:pPr>
              <a:lnSpc>
                <a:spcPct val="90000"/>
              </a:lnSpc>
              <a:spcAft>
                <a:spcPts val="600"/>
              </a:spcAft>
            </a:pPr>
            <a:r>
              <a:rPr lang="en-US" sz="3137" dirty="0">
                <a:gradFill>
                  <a:gsLst>
                    <a:gs pos="1250">
                      <a:schemeClr val="tx1"/>
                    </a:gs>
                    <a:gs pos="100000">
                      <a:schemeClr val="tx1"/>
                    </a:gs>
                  </a:gsLst>
                  <a:lin ang="5400000" scaled="0"/>
                </a:gradFill>
                <a:latin typeface="+mj-lt"/>
              </a:rPr>
              <a:t>Easier to design HTML pages</a:t>
            </a:r>
          </a:p>
          <a:p>
            <a:pPr>
              <a:lnSpc>
                <a:spcPct val="90000"/>
              </a:lnSpc>
              <a:spcAft>
                <a:spcPts val="600"/>
              </a:spcAft>
            </a:pPr>
            <a:r>
              <a:rPr lang="en-US" sz="3137" dirty="0">
                <a:gradFill>
                  <a:gsLst>
                    <a:gs pos="1250">
                      <a:schemeClr val="tx1"/>
                    </a:gs>
                    <a:gs pos="100000">
                      <a:schemeClr val="tx1"/>
                    </a:gs>
                  </a:gsLst>
                  <a:lin ang="5400000" scaled="0"/>
                </a:gradFill>
                <a:latin typeface="+mj-lt"/>
              </a:rPr>
              <a:t>Template converted to HTML and sent to client at runtime</a:t>
            </a:r>
          </a:p>
          <a:p>
            <a:pPr>
              <a:lnSpc>
                <a:spcPct val="90000"/>
              </a:lnSpc>
              <a:spcAft>
                <a:spcPts val="600"/>
              </a:spcAft>
            </a:pPr>
            <a:r>
              <a:rPr lang="en-US" sz="3137" dirty="0">
                <a:gradFill>
                  <a:gsLst>
                    <a:gs pos="1250">
                      <a:schemeClr val="tx1"/>
                    </a:gs>
                    <a:gs pos="100000">
                      <a:schemeClr val="tx1"/>
                    </a:gs>
                  </a:gsLst>
                  <a:lin ang="5400000" scaled="0"/>
                </a:gradFill>
                <a:latin typeface="+mj-lt"/>
              </a:rPr>
              <a:t>Renamed from Jade</a:t>
            </a:r>
          </a:p>
        </p:txBody>
      </p:sp>
    </p:spTree>
    <p:extLst>
      <p:ext uri="{BB962C8B-B14F-4D97-AF65-F5344CB8AC3E}">
        <p14:creationId xmlns:p14="http://schemas.microsoft.com/office/powerpoint/2010/main" val="387080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architecture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31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3261855"/>
          </a:xfrm>
        </p:spPr>
        <p:txBody>
          <a:bodyPr/>
          <a:lstStyle/>
          <a:p>
            <a:pPr marL="0" indent="0">
              <a:buNone/>
            </a:pPr>
            <a:r>
              <a:rPr lang="en-US" dirty="0"/>
              <a:t>Install Node.js at </a:t>
            </a:r>
            <a:r>
              <a:rPr lang="en-US" dirty="0">
                <a:hlinkClick r:id="rId2"/>
              </a:rPr>
              <a:t>nodejs.org/</a:t>
            </a:r>
            <a:r>
              <a:rPr lang="en-US" dirty="0" err="1">
                <a:hlinkClick r:id="rId2"/>
              </a:rPr>
              <a:t>en</a:t>
            </a:r>
            <a:r>
              <a:rPr lang="en-US" dirty="0">
                <a:hlinkClick r:id="rId2"/>
              </a:rPr>
              <a:t>/downloads</a:t>
            </a:r>
            <a:endParaRPr lang="en-US" dirty="0">
              <a:solidFill>
                <a:schemeClr val="accent6"/>
              </a:solidFill>
            </a:endParaRPr>
          </a:p>
          <a:p>
            <a:pPr marL="0" indent="0">
              <a:buNone/>
            </a:pPr>
            <a:r>
              <a:rPr lang="en-US" dirty="0"/>
              <a:t>Install a text editor like Visual Studio Code (works on PC, Mac, or Linux) at </a:t>
            </a:r>
            <a:r>
              <a:rPr lang="en-US" dirty="0">
                <a:hlinkClick r:id="rId3"/>
              </a:rPr>
              <a:t>code.visualstudio.com</a:t>
            </a:r>
            <a:r>
              <a:rPr lang="en-US" dirty="0"/>
              <a:t> </a:t>
            </a:r>
          </a:p>
          <a:p>
            <a:pPr marL="0" indent="0">
              <a:buNone/>
            </a:pPr>
            <a:r>
              <a:rPr lang="en-US" dirty="0"/>
              <a:t>	Any text editor you already have will work</a:t>
            </a:r>
          </a:p>
          <a:p>
            <a:pPr marL="0" indent="0">
              <a:buNone/>
            </a:pPr>
            <a:endParaRPr lang="en-US" dirty="0"/>
          </a:p>
        </p:txBody>
      </p:sp>
    </p:spTree>
    <p:extLst>
      <p:ext uri="{BB962C8B-B14F-4D97-AF65-F5344CB8AC3E}">
        <p14:creationId xmlns:p14="http://schemas.microsoft.com/office/powerpoint/2010/main" val="3839263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709944"/>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From the ‘node/</a:t>
            </a:r>
            <a:r>
              <a:rPr lang="en-US" dirty="0" err="1"/>
              <a:t>cogServ</a:t>
            </a:r>
            <a:r>
              <a:rPr lang="en-US" dirty="0"/>
              <a:t>/’ directory</a:t>
            </a:r>
          </a:p>
          <a:p>
            <a:pPr marL="99599" indent="0">
              <a:buNone/>
            </a:pPr>
            <a:r>
              <a:rPr lang="en-US" dirty="0"/>
              <a:t>	‘</a:t>
            </a:r>
            <a:r>
              <a:rPr lang="en-US" dirty="0" err="1"/>
              <a:t>npm</a:t>
            </a:r>
            <a:r>
              <a:rPr lang="en-US" dirty="0"/>
              <a:t> install’</a:t>
            </a:r>
          </a:p>
          <a:p>
            <a:pPr marL="99599" indent="0">
              <a:buNone/>
            </a:pPr>
            <a:r>
              <a:rPr lang="en-US" dirty="0"/>
              <a:t>	‘node app.js’</a:t>
            </a:r>
          </a:p>
          <a:p>
            <a:pPr marL="99599" indent="0">
              <a:buNone/>
            </a:pPr>
            <a:r>
              <a:rPr lang="en-US" dirty="0"/>
              <a:t>Navigate to </a:t>
            </a:r>
            <a:r>
              <a:rPr lang="en-US" dirty="0">
                <a:hlinkClick r:id="rId3"/>
              </a:rPr>
              <a:t>http://localhost:3000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7612477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solidFill>
                  <a:schemeClr val="accent6"/>
                </a:solidFill>
              </a:rPr>
              <a:t>Get Emotion Recognition API Key</a:t>
            </a:r>
          </a:p>
        </p:txBody>
      </p:sp>
    </p:spTree>
    <p:extLst>
      <p:ext uri="{BB962C8B-B14F-4D97-AF65-F5344CB8AC3E}">
        <p14:creationId xmlns:p14="http://schemas.microsoft.com/office/powerpoint/2010/main" val="3354997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85323"/>
          </a:xfrm>
        </p:spPr>
        <p:txBody>
          <a:bodyPr/>
          <a:lstStyle/>
          <a:p>
            <a:pPr marL="0" indent="0">
              <a:buNone/>
            </a:pPr>
            <a:r>
              <a:rPr lang="en-US" sz="3900" dirty="0"/>
              <a:t>Enter your </a:t>
            </a:r>
            <a:r>
              <a:rPr lang="en-US" sz="3900" b="1" dirty="0"/>
              <a:t>subscription key </a:t>
            </a:r>
            <a:r>
              <a:rPr lang="en-US" sz="3900" dirty="0"/>
              <a:t>in the quotes on line 6 </a:t>
            </a:r>
          </a:p>
          <a:p>
            <a:pPr marL="0" indent="0">
              <a:buNone/>
            </a:pPr>
            <a:r>
              <a:rPr lang="en-US" sz="3900" dirty="0"/>
              <a:t>Copy the contents of </a:t>
            </a:r>
            <a:r>
              <a:rPr lang="en-US" sz="3900" b="1" dirty="0" err="1"/>
              <a:t>codeSnippets</a:t>
            </a:r>
            <a:r>
              <a:rPr lang="en-US" sz="3900" b="1" dirty="0"/>
              <a:t>/makeRequest.txt</a:t>
            </a:r>
            <a:r>
              <a:rPr lang="en-US" sz="3900" dirty="0"/>
              <a:t> to the end of the </a:t>
            </a:r>
            <a:r>
              <a:rPr lang="en-US" sz="3900" b="1" dirty="0"/>
              <a:t>controllers/results.js</a:t>
            </a:r>
            <a:r>
              <a:rPr lang="en-US" sz="3900" dirty="0"/>
              <a:t> file</a:t>
            </a:r>
          </a:p>
          <a:p>
            <a:pPr marL="0" indent="0">
              <a:buNone/>
            </a:pPr>
            <a:r>
              <a:rPr lang="en-US" sz="3900" dirty="0"/>
              <a:t>Uncomment the </a:t>
            </a:r>
            <a:r>
              <a:rPr lang="en-US" sz="3900" b="1" dirty="0"/>
              <a:t>call to </a:t>
            </a:r>
            <a:r>
              <a:rPr lang="en-US" sz="3900" b="1" dirty="0" err="1"/>
              <a:t>callAPI</a:t>
            </a:r>
            <a:r>
              <a:rPr lang="en-US" sz="3900" b="1" dirty="0"/>
              <a:t>(</a:t>
            </a:r>
            <a:r>
              <a:rPr lang="en-US" sz="3900" b="1" dirty="0" err="1"/>
              <a:t>url</a:t>
            </a:r>
            <a:r>
              <a:rPr lang="en-US" sz="3900" b="1" dirty="0"/>
              <a:t>) </a:t>
            </a:r>
            <a:r>
              <a:rPr lang="en-US" sz="3900" dirty="0"/>
              <a:t>on line 14</a:t>
            </a:r>
            <a:r>
              <a:rPr lang="en-US" sz="800" dirty="0"/>
              <a:t> </a:t>
            </a:r>
            <a:r>
              <a:rPr lang="en-US" sz="1200" dirty="0"/>
              <a:t> </a:t>
            </a:r>
            <a:r>
              <a:rPr lang="en-US" sz="2400" dirty="0"/>
              <a:t> </a:t>
            </a:r>
            <a:endParaRPr lang="en-US" sz="800" dirty="0"/>
          </a:p>
        </p:txBody>
      </p:sp>
      <p:sp>
        <p:nvSpPr>
          <p:cNvPr id="3" name="Title 2"/>
          <p:cNvSpPr>
            <a:spLocks noGrp="1"/>
          </p:cNvSpPr>
          <p:nvPr>
            <p:ph type="title"/>
          </p:nvPr>
        </p:nvSpPr>
        <p:spPr/>
        <p:txBody>
          <a:bodyPr/>
          <a:lstStyle/>
          <a:p>
            <a:r>
              <a:rPr lang="en-US" dirty="0">
                <a:solidFill>
                  <a:schemeClr val="accent6"/>
                </a:solidFill>
              </a:rPr>
              <a:t>Make the API Call</a:t>
            </a:r>
          </a:p>
        </p:txBody>
      </p:sp>
    </p:spTree>
    <p:extLst>
      <p:ext uri="{BB962C8B-B14F-4D97-AF65-F5344CB8AC3E}">
        <p14:creationId xmlns:p14="http://schemas.microsoft.com/office/powerpoint/2010/main" val="13322004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99599" indent="0">
              <a:buNone/>
            </a:pPr>
            <a:r>
              <a:rPr lang="en-US" dirty="0"/>
              <a:t>Set a breakpoint on line 16 and run the project</a:t>
            </a:r>
          </a:p>
          <a:p>
            <a:pPr marL="99599" indent="0">
              <a:buNone/>
            </a:pPr>
            <a:r>
              <a:rPr lang="en-US" dirty="0"/>
              <a:t>The value of the ‘results’ variable will be populated with the ‘scores’ and ‘</a:t>
            </a:r>
            <a:r>
              <a:rPr lang="en-US" dirty="0" err="1"/>
              <a:t>faceRectangle</a:t>
            </a:r>
            <a:r>
              <a:rPr lang="en-US" dirty="0"/>
              <a:t>’ objects returned by Cognitive Services!</a:t>
            </a:r>
          </a:p>
          <a:p>
            <a:pPr marL="99599" indent="0">
              <a:buNone/>
            </a:pPr>
            <a:r>
              <a:rPr lang="en-US" dirty="0"/>
              <a:t>Our site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23303581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805110"/>
          </a:xfrm>
        </p:spPr>
        <p:txBody>
          <a:bodyPr/>
          <a:lstStyle/>
          <a:p>
            <a:pPr marL="0" indent="0">
              <a:buNone/>
            </a:pPr>
            <a:r>
              <a:rPr lang="en-US" sz="3900" dirty="0"/>
              <a:t>Copy the contents of </a:t>
            </a:r>
            <a:r>
              <a:rPr lang="en-US" sz="3900" b="1" dirty="0" err="1"/>
              <a:t>codeSnippets</a:t>
            </a:r>
            <a:r>
              <a:rPr lang="en-US" sz="3900" b="1" dirty="0"/>
              <a:t>/parseResponse.txt</a:t>
            </a:r>
            <a:r>
              <a:rPr lang="en-US" sz="3900" dirty="0"/>
              <a:t> to the </a:t>
            </a:r>
            <a:r>
              <a:rPr lang="en-US" sz="3900" b="1" dirty="0"/>
              <a:t>controllers/results.js</a:t>
            </a:r>
            <a:r>
              <a:rPr lang="en-US" sz="3900" dirty="0"/>
              <a:t> file</a:t>
            </a:r>
            <a:br>
              <a:rPr lang="en-US" sz="3900" dirty="0"/>
            </a:br>
            <a:r>
              <a:rPr lang="en-US" sz="3900" dirty="0"/>
              <a:t>Uncomment the </a:t>
            </a:r>
            <a:r>
              <a:rPr lang="en-US" sz="3900" b="1" dirty="0"/>
              <a:t>call to </a:t>
            </a:r>
            <a:r>
              <a:rPr lang="en-US" sz="3900" b="1" dirty="0" err="1"/>
              <a:t>parseResponse</a:t>
            </a:r>
            <a:r>
              <a:rPr lang="en-US" sz="3900" b="1" dirty="0"/>
              <a:t>() </a:t>
            </a:r>
            <a:r>
              <a:rPr lang="en-US" sz="3900" dirty="0"/>
              <a:t>on line 19</a:t>
            </a:r>
          </a:p>
        </p:txBody>
      </p:sp>
      <p:sp>
        <p:nvSpPr>
          <p:cNvPr id="3" name="Title 2"/>
          <p:cNvSpPr>
            <a:spLocks noGrp="1"/>
          </p:cNvSpPr>
          <p:nvPr>
            <p:ph type="title"/>
          </p:nvPr>
        </p:nvSpPr>
        <p:spPr/>
        <p:txBody>
          <a:bodyPr/>
          <a:lstStyle/>
          <a:p>
            <a:r>
              <a:rPr lang="en-US" dirty="0">
                <a:solidFill>
                  <a:schemeClr val="accent6"/>
                </a:solidFill>
              </a:rPr>
              <a:t>Parse the Result to Find the Top Emotion</a:t>
            </a:r>
          </a:p>
        </p:txBody>
      </p:sp>
    </p:spTree>
    <p:extLst>
      <p:ext uri="{BB962C8B-B14F-4D97-AF65-F5344CB8AC3E}">
        <p14:creationId xmlns:p14="http://schemas.microsoft.com/office/powerpoint/2010/main" val="24825657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Set a breakpoint on the function call and run the project</a:t>
            </a:r>
          </a:p>
          <a:p>
            <a:pPr marL="0" indent="0">
              <a:buNone/>
            </a:pPr>
            <a:r>
              <a:rPr lang="en-US" dirty="0"/>
              <a:t>The value of the ‘</a:t>
            </a:r>
            <a:r>
              <a:rPr lang="en-US" dirty="0" err="1"/>
              <a:t>topEmotion</a:t>
            </a:r>
            <a:r>
              <a:rPr lang="en-US" dirty="0"/>
              <a:t>’ variable should be the top emotion found in the photo</a:t>
            </a:r>
          </a:p>
          <a:p>
            <a:pPr marL="0" indent="0">
              <a:buNone/>
            </a:pPr>
            <a:r>
              <a:rPr lang="en-US" dirty="0"/>
              <a:t>Site still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9330677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5796010"/>
          </a:xfrm>
        </p:spPr>
        <p:txBody>
          <a:bodyPr/>
          <a:lstStyle/>
          <a:p>
            <a:pPr marL="0" indent="0">
              <a:buNone/>
            </a:pPr>
            <a:r>
              <a:rPr lang="en-US" dirty="0"/>
              <a:t>Copy the contents of </a:t>
            </a:r>
            <a:r>
              <a:rPr lang="en-US" b="1" dirty="0" err="1"/>
              <a:t>codeSnippets</a:t>
            </a:r>
            <a:r>
              <a:rPr lang="en-US" b="1" dirty="0"/>
              <a:t>/makeSuggestion.txt </a:t>
            </a:r>
            <a:r>
              <a:rPr lang="en-US" dirty="0"/>
              <a:t>to the </a:t>
            </a:r>
            <a:r>
              <a:rPr lang="en-US" b="1" dirty="0"/>
              <a:t>controllers/results.js </a:t>
            </a:r>
            <a:r>
              <a:rPr lang="en-US" dirty="0"/>
              <a:t>file</a:t>
            </a:r>
          </a:p>
          <a:p>
            <a:pPr marL="0" indent="0">
              <a:buNone/>
            </a:pPr>
            <a:r>
              <a:rPr lang="en-US" dirty="0"/>
              <a:t>Uncomment the </a:t>
            </a:r>
            <a:r>
              <a:rPr lang="en-US" b="1" dirty="0"/>
              <a:t>call to </a:t>
            </a:r>
            <a:r>
              <a:rPr lang="en-US" b="1" dirty="0" err="1"/>
              <a:t>makeSuggestion</a:t>
            </a:r>
            <a:r>
              <a:rPr lang="en-US" b="1" dirty="0"/>
              <a:t>() </a:t>
            </a:r>
            <a:r>
              <a:rPr lang="en-US" dirty="0"/>
              <a:t>on line 22</a:t>
            </a:r>
          </a:p>
          <a:p>
            <a:pPr marL="0" indent="0">
              <a:buNone/>
            </a:pPr>
            <a:r>
              <a:rPr lang="en-US" dirty="0"/>
              <a:t>Change the value of ‘description’ on line 27 to ‘</a:t>
            </a:r>
            <a:r>
              <a:rPr lang="en-US" b="1" dirty="0"/>
              <a:t>description: </a:t>
            </a:r>
            <a:r>
              <a:rPr lang="en-US" b="1" dirty="0" err="1"/>
              <a:t>suggestion.description</a:t>
            </a:r>
            <a:r>
              <a:rPr lang="en-US" b="1" dirty="0"/>
              <a:t>’</a:t>
            </a:r>
          </a:p>
          <a:p>
            <a:pPr marL="0" indent="0">
              <a:buNone/>
            </a:pPr>
            <a:r>
              <a:rPr lang="en-US" dirty="0"/>
              <a:t>Add </a:t>
            </a:r>
            <a:r>
              <a:rPr lang="en-US" b="1" dirty="0"/>
              <a:t>‘photo: </a:t>
            </a:r>
            <a:r>
              <a:rPr lang="en-US" b="1" dirty="0" err="1"/>
              <a:t>suggestion.photo</a:t>
            </a:r>
            <a:r>
              <a:rPr lang="en-US" b="1" dirty="0"/>
              <a:t>’ </a:t>
            </a:r>
            <a:r>
              <a:rPr lang="en-US" dirty="0"/>
              <a:t>on line 28 before ‘})’</a:t>
            </a:r>
            <a:endParaRPr lang="en-US" b="1" dirty="0"/>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Make the Suggestion and Display Results</a:t>
            </a:r>
          </a:p>
        </p:txBody>
      </p:sp>
    </p:spTree>
    <p:extLst>
      <p:ext uri="{BB962C8B-B14F-4D97-AF65-F5344CB8AC3E}">
        <p14:creationId xmlns:p14="http://schemas.microsoft.com/office/powerpoint/2010/main" val="16937210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3804888"/>
          </a:xfrm>
        </p:spPr>
        <p:txBody>
          <a:bodyPr/>
          <a:lstStyle/>
          <a:p>
            <a:pPr marL="0" indent="0">
              <a:buNone/>
            </a:pPr>
            <a:r>
              <a:rPr lang="en-US" dirty="0"/>
              <a:t>Now when we enter a link to a photo and press submit, the results page should display an image from The Office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0835603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40174"/>
          </a:xfrm>
        </p:spPr>
        <p:txBody>
          <a:bodyPr/>
          <a:lstStyle/>
          <a:p>
            <a:pPr marL="0" indent="0">
              <a:buNone/>
            </a:pPr>
            <a:r>
              <a:rPr lang="en-US" dirty="0"/>
              <a:t>Change the images and descriptions for each emotion in </a:t>
            </a:r>
            <a:r>
              <a:rPr lang="en-US" dirty="0" err="1"/>
              <a:t>makeSuggestion</a:t>
            </a:r>
            <a:r>
              <a:rPr lang="en-US" dirty="0"/>
              <a:t>() </a:t>
            </a:r>
          </a:p>
          <a:p>
            <a:pPr marL="236546" lvl="1" indent="0">
              <a:buNone/>
            </a:pPr>
            <a:r>
              <a:rPr lang="en-US" sz="2500" dirty="0"/>
              <a:t>All static files are stored in the public/images folder so be sure to put your images here in order for them to be displayed</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997278"/>
          </a:xfrm>
        </p:spPr>
        <p:txBody>
          <a:bodyPr/>
          <a:lstStyle/>
          <a:p>
            <a:pPr marL="0" indent="0">
              <a:buNone/>
            </a:pPr>
            <a:r>
              <a:rPr lang="en-US" dirty="0"/>
              <a:t>Change the way you use the API</a:t>
            </a:r>
          </a:p>
          <a:p>
            <a:pPr marL="236546" lvl="1" indent="0">
              <a:buNone/>
            </a:pPr>
            <a:r>
              <a:rPr lang="en-US" sz="2500" dirty="0"/>
              <a:t>Doesn’t have to be based on the top emotion</a:t>
            </a:r>
          </a:p>
          <a:p>
            <a:pPr marL="236546" lvl="1" indent="0">
              <a:buNone/>
            </a:pPr>
            <a:r>
              <a:rPr lang="en-US" sz="2500" dirty="0"/>
              <a:t>Maybe you only care about the bottom emotion or a particular emotion’s score</a:t>
            </a:r>
          </a:p>
          <a:p>
            <a:pPr marL="236546" lvl="1" indent="0">
              <a:buNone/>
            </a:pPr>
            <a:r>
              <a:rPr lang="en-US" sz="2500" dirty="0"/>
              <a:t>Get creative!</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300516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25949"/>
          </a:xfrm>
        </p:spPr>
        <p:txBody>
          <a:bodyPr/>
          <a:lstStyle/>
          <a:p>
            <a:pPr marL="0" indent="0">
              <a:buNone/>
            </a:pPr>
            <a:r>
              <a:rPr lang="en-US" dirty="0"/>
              <a:t>Add additional API calls</a:t>
            </a:r>
          </a:p>
          <a:p>
            <a:pPr marL="236546" lvl="1" indent="0">
              <a:buNone/>
            </a:pPr>
            <a:r>
              <a:rPr lang="en-US" dirty="0"/>
              <a:t>Mix and match the Cognitive Services to make even more compelling applications</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850777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chemeClr val="bg1"/>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  </a:t>
            </a:r>
            <a:r>
              <a:rPr lang="en-US" sz="1765" kern="0" dirty="0" err="1">
                <a:gradFill>
                  <a:gsLst>
                    <a:gs pos="0">
                      <a:srgbClr val="404040"/>
                    </a:gs>
                    <a:gs pos="100000">
                      <a:srgbClr val="404040"/>
                    </a:gs>
                  </a:gsLst>
                  <a:lin ang="5400000" scaled="0"/>
                </a:gradFill>
                <a:latin typeface="Segoe UI Light"/>
              </a:rPr>
              <a:t>QnA</a:t>
            </a:r>
            <a:r>
              <a:rPr lang="en-US" sz="1765" kern="0" dirty="0">
                <a:gradFill>
                  <a:gsLst>
                    <a:gs pos="0">
                      <a:srgbClr val="404040"/>
                    </a:gs>
                    <a:gs pos="100000">
                      <a:srgbClr val="404040"/>
                    </a:gs>
                  </a:gsLst>
                  <a:lin ang="5400000" scaled="0"/>
                </a:gradFill>
                <a:latin typeface="Segoe UI Light"/>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39235971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2"/>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916081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2mC-NUAmMk"/>
          <p:cNvPicPr>
            <a:picLocks noRot="1" noChangeAspect="1"/>
          </p:cNvPicPr>
          <p:nvPr>
            <a:videoFile r:link="rId1"/>
          </p:nvPr>
        </p:nvPicPr>
        <p:blipFill>
          <a:blip r:embed="rId3"/>
          <a:stretch>
            <a:fillRect/>
          </a:stretch>
        </p:blipFill>
        <p:spPr>
          <a:xfrm>
            <a:off x="0" y="0"/>
            <a:ext cx="12192000" cy="6858926"/>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Bag of (visual) words</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a:blip r:embed="rId2"/>
          <a:stretch>
            <a:fillRect/>
          </a:stretch>
        </p:blipFill>
        <p:spPr>
          <a:xfrm>
            <a:off x="2951901" y="1916877"/>
            <a:ext cx="6302458" cy="4706469"/>
          </a:xfrm>
          <a:prstGeom prst="rect">
            <a:avLst/>
          </a:prstGeom>
        </p:spPr>
      </p:pic>
    </p:spTree>
    <p:extLst>
      <p:ext uri="{BB962C8B-B14F-4D97-AF65-F5344CB8AC3E}">
        <p14:creationId xmlns:p14="http://schemas.microsoft.com/office/powerpoint/2010/main" val="3154496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2"/>
          <a:stretch>
            <a:fillRect/>
          </a:stretch>
        </p:blipFill>
        <p:spPr>
          <a:xfrm>
            <a:off x="475344" y="2529465"/>
            <a:ext cx="3316511" cy="4328535"/>
          </a:xfrm>
          <a:prstGeom prst="rect">
            <a:avLst/>
          </a:prstGeom>
        </p:spPr>
      </p:pic>
      <p:pic>
        <p:nvPicPr>
          <p:cNvPr id="4" name="Picture 3"/>
          <p:cNvPicPr>
            <a:picLocks noChangeAspect="1"/>
          </p:cNvPicPr>
          <p:nvPr/>
        </p:nvPicPr>
        <p:blipFill>
          <a:blip r:embed="rId3"/>
          <a:stretch>
            <a:fillRect/>
          </a:stretch>
        </p:blipFill>
        <p:spPr>
          <a:xfrm>
            <a:off x="4636570" y="2992801"/>
            <a:ext cx="2353260" cy="3865199"/>
          </a:xfrm>
          <a:prstGeom prst="rect">
            <a:avLst/>
          </a:prstGeom>
        </p:spPr>
      </p:pic>
      <p:pic>
        <p:nvPicPr>
          <p:cNvPr id="5" name="Picture 4"/>
          <p:cNvPicPr>
            <a:picLocks noChangeAspect="1"/>
          </p:cNvPicPr>
          <p:nvPr/>
        </p:nvPicPr>
        <p:blipFill>
          <a:blip r:embed="rId4"/>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2"/>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81ecee2c-330b-48c5-96c4-ff683c4f8809" Revision="1" Stencil="System.MyShapes" StencilVersion="1.0"/>
</Control>
</file>

<file path=customXml/itemProps1.xml><?xml version="1.0" encoding="utf-8"?>
<ds:datastoreItem xmlns:ds="http://schemas.openxmlformats.org/officeDocument/2006/customXml" ds:itemID="{92489CC8-CF1F-4A06-8504-C245041615E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6997</TotalTime>
  <Words>1810</Words>
  <Application>Microsoft Office PowerPoint</Application>
  <PresentationFormat>Widescreen</PresentationFormat>
  <Paragraphs>311</Paragraphs>
  <Slides>41</Slides>
  <Notes>20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With Cognitive Services</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PowerPoint Presentation</vt:lpstr>
      <vt:lpstr>Cognitive Services</vt:lpstr>
      <vt:lpstr>Cognitive Services</vt:lpstr>
      <vt:lpstr>Workshop</vt:lpstr>
      <vt:lpstr>What is Node.js  </vt:lpstr>
      <vt:lpstr>What is Express.js  </vt:lpstr>
      <vt:lpstr>What is Pug  </vt:lpstr>
      <vt:lpstr>Lets take a look at the code</vt:lpstr>
      <vt:lpstr>Install the Prereqs </vt:lpstr>
      <vt:lpstr>Download or clone the repo</vt:lpstr>
      <vt:lpstr>Get Emotion Recognition API Key</vt:lpstr>
      <vt:lpstr>Make the API Call</vt:lpstr>
      <vt:lpstr>Verification</vt:lpstr>
      <vt:lpstr>Parse the Result to Find the Top Emotion</vt:lpstr>
      <vt:lpstr>Verification</vt:lpstr>
      <vt:lpstr>Make the Suggestion and Display Results</vt:lpstr>
      <vt:lpstr>Verification</vt:lpstr>
      <vt:lpstr>Customize your Site</vt:lpstr>
      <vt:lpstr>Customize your Site</vt:lpstr>
      <vt:lpstr>Customize your Site</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129</cp:revision>
  <dcterms:created xsi:type="dcterms:W3CDTF">2017-02-13T19:31:16Z</dcterms:created>
  <dcterms:modified xsi:type="dcterms:W3CDTF">2017-04-05T21:35:53Z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